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9" r:id="rId13"/>
    <p:sldId id="270" r:id="rId14"/>
    <p:sldId id="265" r:id="rId15"/>
    <p:sldId id="266" r:id="rId16"/>
    <p:sldId id="267" r:id="rId17"/>
    <p:sldId id="272" r:id="rId18"/>
    <p:sldId id="273" r:id="rId19"/>
    <p:sldId id="278" r:id="rId20"/>
    <p:sldId id="279" r:id="rId21"/>
    <p:sldId id="280" r:id="rId22"/>
    <p:sldId id="276" r:id="rId23"/>
    <p:sldId id="275" r:id="rId24"/>
    <p:sldId id="277" r:id="rId25"/>
    <p:sldId id="281" r:id="rId26"/>
    <p:sldId id="282" r:id="rId27"/>
    <p:sldId id="268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8657F-652E-D0FA-0F66-F9EBB3780B0E}" v="1100" dt="2025-05-29T11:18:36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8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B1838-5402-4735-AF82-DB2A1ECA3485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98F74D6-1B26-4EBF-96F9-20D968D5617F}">
      <dgm:prSet/>
      <dgm:spPr/>
      <dgm:t>
        <a:bodyPr/>
        <a:lstStyle/>
        <a:p>
          <a:r>
            <a:rPr lang="ru-RU"/>
            <a:t>Автоматический расчёт стипендий на основе успеваемости и бюджета.</a:t>
          </a:r>
          <a:endParaRPr lang="en-US"/>
        </a:p>
      </dgm:t>
    </dgm:pt>
    <dgm:pt modelId="{6229EF19-D334-4433-BFAD-FC304209F347}" type="parTrans" cxnId="{1102A0BD-A804-45B1-8F1B-3FC351FD9B81}">
      <dgm:prSet/>
      <dgm:spPr/>
      <dgm:t>
        <a:bodyPr/>
        <a:lstStyle/>
        <a:p>
          <a:endParaRPr lang="en-US"/>
        </a:p>
      </dgm:t>
    </dgm:pt>
    <dgm:pt modelId="{5782EA86-0781-469D-9C1A-45E0FD44753F}" type="sibTrans" cxnId="{1102A0BD-A804-45B1-8F1B-3FC351FD9B81}">
      <dgm:prSet/>
      <dgm:spPr/>
      <dgm:t>
        <a:bodyPr/>
        <a:lstStyle/>
        <a:p>
          <a:endParaRPr lang="en-US"/>
        </a:p>
      </dgm:t>
    </dgm:pt>
    <dgm:pt modelId="{A8DAE712-3046-4C19-897E-30C04E3A2ECC}">
      <dgm:prSet/>
      <dgm:spPr/>
      <dgm:t>
        <a:bodyPr/>
        <a:lstStyle/>
        <a:p>
          <a:r>
            <a:rPr lang="ru-RU"/>
            <a:t>Предоставление отчётов для бухгалтерии, деканата и студентов.</a:t>
          </a:r>
          <a:endParaRPr lang="en-US"/>
        </a:p>
      </dgm:t>
    </dgm:pt>
    <dgm:pt modelId="{3AC791FB-0511-4D92-923F-55E47D44D905}" type="parTrans" cxnId="{3D1EBD75-4CAA-4B6F-BC45-4826C81D239A}">
      <dgm:prSet/>
      <dgm:spPr/>
      <dgm:t>
        <a:bodyPr/>
        <a:lstStyle/>
        <a:p>
          <a:endParaRPr lang="en-US"/>
        </a:p>
      </dgm:t>
    </dgm:pt>
    <dgm:pt modelId="{881121AF-E195-425A-96FB-13887AA1284F}" type="sibTrans" cxnId="{3D1EBD75-4CAA-4B6F-BC45-4826C81D239A}">
      <dgm:prSet/>
      <dgm:spPr/>
      <dgm:t>
        <a:bodyPr/>
        <a:lstStyle/>
        <a:p>
          <a:endParaRPr lang="en-US"/>
        </a:p>
      </dgm:t>
    </dgm:pt>
    <dgm:pt modelId="{9B74DAD1-5DB7-435E-9D5F-F9808115198B}">
      <dgm:prSet/>
      <dgm:spPr/>
      <dgm:t>
        <a:bodyPr/>
        <a:lstStyle/>
        <a:p>
          <a:r>
            <a:rPr lang="ru-RU"/>
            <a:t>Ведение электронного документооборота (оценки, достижения, заявки).</a:t>
          </a:r>
          <a:endParaRPr lang="en-US"/>
        </a:p>
      </dgm:t>
    </dgm:pt>
    <dgm:pt modelId="{998E0274-4996-4603-9D29-7818317DB8BD}" type="parTrans" cxnId="{A91F8978-7C7B-45EF-9367-E2CE2AA98868}">
      <dgm:prSet/>
      <dgm:spPr/>
      <dgm:t>
        <a:bodyPr/>
        <a:lstStyle/>
        <a:p>
          <a:endParaRPr lang="en-US"/>
        </a:p>
      </dgm:t>
    </dgm:pt>
    <dgm:pt modelId="{CB3FDDD8-1AE2-4593-B337-D8F90238DAF6}" type="sibTrans" cxnId="{A91F8978-7C7B-45EF-9367-E2CE2AA98868}">
      <dgm:prSet/>
      <dgm:spPr/>
      <dgm:t>
        <a:bodyPr/>
        <a:lstStyle/>
        <a:p>
          <a:endParaRPr lang="en-US"/>
        </a:p>
      </dgm:t>
    </dgm:pt>
    <dgm:pt modelId="{D831FF14-3653-4533-BA3B-03EBF91C5596}" type="pres">
      <dgm:prSet presAssocID="{48BB1838-5402-4735-AF82-DB2A1ECA348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6EF775-DED2-4207-9814-59D7AE83142F}" type="pres">
      <dgm:prSet presAssocID="{D98F74D6-1B26-4EBF-96F9-20D968D5617F}" presName="hierRoot1" presStyleCnt="0"/>
      <dgm:spPr/>
    </dgm:pt>
    <dgm:pt modelId="{7CF25DCC-ACE1-42E8-81B3-A8C5D3802743}" type="pres">
      <dgm:prSet presAssocID="{D98F74D6-1B26-4EBF-96F9-20D968D5617F}" presName="composite" presStyleCnt="0"/>
      <dgm:spPr/>
    </dgm:pt>
    <dgm:pt modelId="{48CCD85A-91AA-46DD-93F0-536E2728A334}" type="pres">
      <dgm:prSet presAssocID="{D98F74D6-1B26-4EBF-96F9-20D968D5617F}" presName="background" presStyleLbl="node0" presStyleIdx="0" presStyleCnt="3"/>
      <dgm:spPr/>
    </dgm:pt>
    <dgm:pt modelId="{3E0B37DF-B426-41DD-8B31-499BAE9F644D}" type="pres">
      <dgm:prSet presAssocID="{D98F74D6-1B26-4EBF-96F9-20D968D5617F}" presName="text" presStyleLbl="fgAcc0" presStyleIdx="0" presStyleCnt="3">
        <dgm:presLayoutVars>
          <dgm:chPref val="3"/>
        </dgm:presLayoutVars>
      </dgm:prSet>
      <dgm:spPr/>
    </dgm:pt>
    <dgm:pt modelId="{3B21C433-EBB5-461E-8964-917E848ACA40}" type="pres">
      <dgm:prSet presAssocID="{D98F74D6-1B26-4EBF-96F9-20D968D5617F}" presName="hierChild2" presStyleCnt="0"/>
      <dgm:spPr/>
    </dgm:pt>
    <dgm:pt modelId="{D2EA2E29-D902-489F-9EF4-F4295D6CA7C1}" type="pres">
      <dgm:prSet presAssocID="{A8DAE712-3046-4C19-897E-30C04E3A2ECC}" presName="hierRoot1" presStyleCnt="0"/>
      <dgm:spPr/>
    </dgm:pt>
    <dgm:pt modelId="{DC04EC16-8670-4F7E-8DD9-0083B6017592}" type="pres">
      <dgm:prSet presAssocID="{A8DAE712-3046-4C19-897E-30C04E3A2ECC}" presName="composite" presStyleCnt="0"/>
      <dgm:spPr/>
    </dgm:pt>
    <dgm:pt modelId="{CA994436-C7E6-4F0C-AAF9-098E2010D99F}" type="pres">
      <dgm:prSet presAssocID="{A8DAE712-3046-4C19-897E-30C04E3A2ECC}" presName="background" presStyleLbl="node0" presStyleIdx="1" presStyleCnt="3"/>
      <dgm:spPr/>
    </dgm:pt>
    <dgm:pt modelId="{9819DCE5-1898-4E2F-9E40-21EDF1C63CBA}" type="pres">
      <dgm:prSet presAssocID="{A8DAE712-3046-4C19-897E-30C04E3A2ECC}" presName="text" presStyleLbl="fgAcc0" presStyleIdx="1" presStyleCnt="3">
        <dgm:presLayoutVars>
          <dgm:chPref val="3"/>
        </dgm:presLayoutVars>
      </dgm:prSet>
      <dgm:spPr/>
    </dgm:pt>
    <dgm:pt modelId="{17166697-292D-4665-8731-98E5988E19FC}" type="pres">
      <dgm:prSet presAssocID="{A8DAE712-3046-4C19-897E-30C04E3A2ECC}" presName="hierChild2" presStyleCnt="0"/>
      <dgm:spPr/>
    </dgm:pt>
    <dgm:pt modelId="{0B9495D3-3AAB-4B08-B9AD-FAB5C61F96AF}" type="pres">
      <dgm:prSet presAssocID="{9B74DAD1-5DB7-435E-9D5F-F9808115198B}" presName="hierRoot1" presStyleCnt="0"/>
      <dgm:spPr/>
    </dgm:pt>
    <dgm:pt modelId="{C6174641-F209-4457-908D-4FD0B315BCB5}" type="pres">
      <dgm:prSet presAssocID="{9B74DAD1-5DB7-435E-9D5F-F9808115198B}" presName="composite" presStyleCnt="0"/>
      <dgm:spPr/>
    </dgm:pt>
    <dgm:pt modelId="{A39F04E2-910D-44AD-AD70-7BDD7CDEA86A}" type="pres">
      <dgm:prSet presAssocID="{9B74DAD1-5DB7-435E-9D5F-F9808115198B}" presName="background" presStyleLbl="node0" presStyleIdx="2" presStyleCnt="3"/>
      <dgm:spPr/>
    </dgm:pt>
    <dgm:pt modelId="{67CCBC2D-72C4-4ECE-851B-38B7CD8DCD28}" type="pres">
      <dgm:prSet presAssocID="{9B74DAD1-5DB7-435E-9D5F-F9808115198B}" presName="text" presStyleLbl="fgAcc0" presStyleIdx="2" presStyleCnt="3">
        <dgm:presLayoutVars>
          <dgm:chPref val="3"/>
        </dgm:presLayoutVars>
      </dgm:prSet>
      <dgm:spPr/>
    </dgm:pt>
    <dgm:pt modelId="{EF34EECB-8E35-486D-9088-1003CFB831F4}" type="pres">
      <dgm:prSet presAssocID="{9B74DAD1-5DB7-435E-9D5F-F9808115198B}" presName="hierChild2" presStyleCnt="0"/>
      <dgm:spPr/>
    </dgm:pt>
  </dgm:ptLst>
  <dgm:cxnLst>
    <dgm:cxn modelId="{F2D23229-BEE2-4E79-95DB-CD1C7DB67720}" type="presOf" srcId="{D98F74D6-1B26-4EBF-96F9-20D968D5617F}" destId="{3E0B37DF-B426-41DD-8B31-499BAE9F644D}" srcOrd="0" destOrd="0" presId="urn:microsoft.com/office/officeart/2005/8/layout/hierarchy1"/>
    <dgm:cxn modelId="{616E6E42-F729-4AEA-9569-C44C87DD8D6F}" type="presOf" srcId="{48BB1838-5402-4735-AF82-DB2A1ECA3485}" destId="{D831FF14-3653-4533-BA3B-03EBF91C5596}" srcOrd="0" destOrd="0" presId="urn:microsoft.com/office/officeart/2005/8/layout/hierarchy1"/>
    <dgm:cxn modelId="{3D1EBD75-4CAA-4B6F-BC45-4826C81D239A}" srcId="{48BB1838-5402-4735-AF82-DB2A1ECA3485}" destId="{A8DAE712-3046-4C19-897E-30C04E3A2ECC}" srcOrd="1" destOrd="0" parTransId="{3AC791FB-0511-4D92-923F-55E47D44D905}" sibTransId="{881121AF-E195-425A-96FB-13887AA1284F}"/>
    <dgm:cxn modelId="{A91F8978-7C7B-45EF-9367-E2CE2AA98868}" srcId="{48BB1838-5402-4735-AF82-DB2A1ECA3485}" destId="{9B74DAD1-5DB7-435E-9D5F-F9808115198B}" srcOrd="2" destOrd="0" parTransId="{998E0274-4996-4603-9D29-7818317DB8BD}" sibTransId="{CB3FDDD8-1AE2-4593-B337-D8F90238DAF6}"/>
    <dgm:cxn modelId="{D42FF486-807F-448C-B971-5F82396A506D}" type="presOf" srcId="{9B74DAD1-5DB7-435E-9D5F-F9808115198B}" destId="{67CCBC2D-72C4-4ECE-851B-38B7CD8DCD28}" srcOrd="0" destOrd="0" presId="urn:microsoft.com/office/officeart/2005/8/layout/hierarchy1"/>
    <dgm:cxn modelId="{1102A0BD-A804-45B1-8F1B-3FC351FD9B81}" srcId="{48BB1838-5402-4735-AF82-DB2A1ECA3485}" destId="{D98F74D6-1B26-4EBF-96F9-20D968D5617F}" srcOrd="0" destOrd="0" parTransId="{6229EF19-D334-4433-BFAD-FC304209F347}" sibTransId="{5782EA86-0781-469D-9C1A-45E0FD44753F}"/>
    <dgm:cxn modelId="{77579BD1-F7F1-44D1-9AF1-7E036938EDFC}" type="presOf" srcId="{A8DAE712-3046-4C19-897E-30C04E3A2ECC}" destId="{9819DCE5-1898-4E2F-9E40-21EDF1C63CBA}" srcOrd="0" destOrd="0" presId="urn:microsoft.com/office/officeart/2005/8/layout/hierarchy1"/>
    <dgm:cxn modelId="{91A8E954-6A4E-478B-897B-AB84E6696FBC}" type="presParOf" srcId="{D831FF14-3653-4533-BA3B-03EBF91C5596}" destId="{046EF775-DED2-4207-9814-59D7AE83142F}" srcOrd="0" destOrd="0" presId="urn:microsoft.com/office/officeart/2005/8/layout/hierarchy1"/>
    <dgm:cxn modelId="{33D3E6F6-B08C-4E1C-AABA-B7B313725293}" type="presParOf" srcId="{046EF775-DED2-4207-9814-59D7AE83142F}" destId="{7CF25DCC-ACE1-42E8-81B3-A8C5D3802743}" srcOrd="0" destOrd="0" presId="urn:microsoft.com/office/officeart/2005/8/layout/hierarchy1"/>
    <dgm:cxn modelId="{C6BF9BEA-C4F5-4D12-AC1E-A19340C2DD9F}" type="presParOf" srcId="{7CF25DCC-ACE1-42E8-81B3-A8C5D3802743}" destId="{48CCD85A-91AA-46DD-93F0-536E2728A334}" srcOrd="0" destOrd="0" presId="urn:microsoft.com/office/officeart/2005/8/layout/hierarchy1"/>
    <dgm:cxn modelId="{A923227C-C4F9-4CCB-86F7-D371ACD29A09}" type="presParOf" srcId="{7CF25DCC-ACE1-42E8-81B3-A8C5D3802743}" destId="{3E0B37DF-B426-41DD-8B31-499BAE9F644D}" srcOrd="1" destOrd="0" presId="urn:microsoft.com/office/officeart/2005/8/layout/hierarchy1"/>
    <dgm:cxn modelId="{65057DE8-A7A8-47ED-9842-21C6AA4363C6}" type="presParOf" srcId="{046EF775-DED2-4207-9814-59D7AE83142F}" destId="{3B21C433-EBB5-461E-8964-917E848ACA40}" srcOrd="1" destOrd="0" presId="urn:microsoft.com/office/officeart/2005/8/layout/hierarchy1"/>
    <dgm:cxn modelId="{B5AFB2BB-9EE7-40D3-A339-AD0C281B38F4}" type="presParOf" srcId="{D831FF14-3653-4533-BA3B-03EBF91C5596}" destId="{D2EA2E29-D902-489F-9EF4-F4295D6CA7C1}" srcOrd="1" destOrd="0" presId="urn:microsoft.com/office/officeart/2005/8/layout/hierarchy1"/>
    <dgm:cxn modelId="{4E75B4AE-366B-4AA0-BDCB-486E8D1652F0}" type="presParOf" srcId="{D2EA2E29-D902-489F-9EF4-F4295D6CA7C1}" destId="{DC04EC16-8670-4F7E-8DD9-0083B6017592}" srcOrd="0" destOrd="0" presId="urn:microsoft.com/office/officeart/2005/8/layout/hierarchy1"/>
    <dgm:cxn modelId="{9B0A024F-FC34-45AE-B88B-756F8998370E}" type="presParOf" srcId="{DC04EC16-8670-4F7E-8DD9-0083B6017592}" destId="{CA994436-C7E6-4F0C-AAF9-098E2010D99F}" srcOrd="0" destOrd="0" presId="urn:microsoft.com/office/officeart/2005/8/layout/hierarchy1"/>
    <dgm:cxn modelId="{9D20EA0A-4573-4ED1-A08E-3010B5EAFF3F}" type="presParOf" srcId="{DC04EC16-8670-4F7E-8DD9-0083B6017592}" destId="{9819DCE5-1898-4E2F-9E40-21EDF1C63CBA}" srcOrd="1" destOrd="0" presId="urn:microsoft.com/office/officeart/2005/8/layout/hierarchy1"/>
    <dgm:cxn modelId="{179E1D5B-12D2-467C-B743-537BFB051619}" type="presParOf" srcId="{D2EA2E29-D902-489F-9EF4-F4295D6CA7C1}" destId="{17166697-292D-4665-8731-98E5988E19FC}" srcOrd="1" destOrd="0" presId="urn:microsoft.com/office/officeart/2005/8/layout/hierarchy1"/>
    <dgm:cxn modelId="{ABC4A8BE-1BE6-403D-920B-5C07850389C9}" type="presParOf" srcId="{D831FF14-3653-4533-BA3B-03EBF91C5596}" destId="{0B9495D3-3AAB-4B08-B9AD-FAB5C61F96AF}" srcOrd="2" destOrd="0" presId="urn:microsoft.com/office/officeart/2005/8/layout/hierarchy1"/>
    <dgm:cxn modelId="{FD3BED37-E94B-4F64-9051-FAE3E7D2B81A}" type="presParOf" srcId="{0B9495D3-3AAB-4B08-B9AD-FAB5C61F96AF}" destId="{C6174641-F209-4457-908D-4FD0B315BCB5}" srcOrd="0" destOrd="0" presId="urn:microsoft.com/office/officeart/2005/8/layout/hierarchy1"/>
    <dgm:cxn modelId="{EECC879F-6BC9-46BC-823D-2A427AF7A615}" type="presParOf" srcId="{C6174641-F209-4457-908D-4FD0B315BCB5}" destId="{A39F04E2-910D-44AD-AD70-7BDD7CDEA86A}" srcOrd="0" destOrd="0" presId="urn:microsoft.com/office/officeart/2005/8/layout/hierarchy1"/>
    <dgm:cxn modelId="{FF513CDF-ECEA-4B16-B227-3AF9410AC0B2}" type="presParOf" srcId="{C6174641-F209-4457-908D-4FD0B315BCB5}" destId="{67CCBC2D-72C4-4ECE-851B-38B7CD8DCD28}" srcOrd="1" destOrd="0" presId="urn:microsoft.com/office/officeart/2005/8/layout/hierarchy1"/>
    <dgm:cxn modelId="{EAA524A0-784C-4168-9964-79761D59DD12}" type="presParOf" srcId="{0B9495D3-3AAB-4B08-B9AD-FAB5C61F96AF}" destId="{EF34EECB-8E35-486D-9088-1003CFB831F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CD85A-91AA-46DD-93F0-536E2728A334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B37DF-B426-41DD-8B31-499BAE9F644D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Автоматический расчёт стипендий на основе успеваемости и бюджета.</a:t>
          </a:r>
          <a:endParaRPr lang="en-US" sz="2100" kern="1200"/>
        </a:p>
      </dsp:txBody>
      <dsp:txXfrm>
        <a:off x="378614" y="886531"/>
        <a:ext cx="2810360" cy="1744948"/>
      </dsp:txXfrm>
    </dsp:sp>
    <dsp:sp modelId="{CA994436-C7E6-4F0C-AAF9-098E2010D99F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9DCE5-1898-4E2F-9E40-21EDF1C63CBA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Предоставление отчётов для бухгалтерии, деканата и студентов.</a:t>
          </a:r>
          <a:endParaRPr lang="en-US" sz="2100" kern="1200"/>
        </a:p>
      </dsp:txBody>
      <dsp:txXfrm>
        <a:off x="3946203" y="886531"/>
        <a:ext cx="2810360" cy="1744948"/>
      </dsp:txXfrm>
    </dsp:sp>
    <dsp:sp modelId="{A39F04E2-910D-44AD-AD70-7BDD7CDEA86A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CBC2D-72C4-4ECE-851B-38B7CD8DCD28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/>
            <a:t>Ведение электронного документооборота (оценки, достижения, заявки).</a:t>
          </a:r>
          <a:endParaRPr lang="en-US" sz="2100" kern="1200"/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ru-RU" sz="8000"/>
              <a:t>Стипендиатус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ru-RU" dirty="0"/>
              <a:t>Сделал: Насонов Н.С</a:t>
            </a:r>
            <a:endParaRPr lang="ru-RU"/>
          </a:p>
          <a:p>
            <a:pPr algn="r"/>
            <a:r>
              <a:rPr lang="ru-RU" dirty="0"/>
              <a:t>Группа: ПИ-22-1</a:t>
            </a:r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D07CD-544E-FD44-DB93-6115D95D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Примеры запросов к БД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599B-8BC3-F9A3-D3D9-C0107429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SQL </a:t>
            </a:r>
            <a:r>
              <a:rPr lang="ru-RU" dirty="0">
                <a:ea typeface="+mn-lt"/>
                <a:cs typeface="+mn-lt"/>
              </a:rPr>
              <a:t>скрипт</a:t>
            </a:r>
            <a:endParaRPr lang="ru-RU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SELECT 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 </a:t>
            </a:r>
            <a:r>
              <a:rPr lang="en-US" dirty="0">
                <a:ea typeface="+mn-lt"/>
                <a:cs typeface="+mn-lt"/>
              </a:rPr>
              <a:t>s</a:t>
            </a:r>
            <a:r>
              <a:rPr lang="ru-RU" dirty="0">
                <a:ea typeface="+mn-lt"/>
                <a:cs typeface="+mn-lt"/>
              </a:rPr>
              <a:t>.</a:t>
            </a:r>
            <a:r>
              <a:rPr lang="en-US" dirty="0">
                <a:ea typeface="+mn-lt"/>
                <a:cs typeface="+mn-lt"/>
              </a:rPr>
              <a:t>first</a:t>
            </a:r>
            <a:r>
              <a:rPr lang="ru-RU" dirty="0">
                <a:ea typeface="+mn-lt"/>
                <a:cs typeface="+mn-lt"/>
              </a:rPr>
              <a:t>_</a:t>
            </a:r>
            <a:r>
              <a:rPr lang="en-US" dirty="0">
                <a:ea typeface="+mn-lt"/>
                <a:cs typeface="+mn-lt"/>
              </a:rPr>
              <a:t>name</a:t>
            </a:r>
            <a:r>
              <a:rPr lang="ru-RU" dirty="0">
                <a:ea typeface="+mn-lt"/>
                <a:cs typeface="+mn-lt"/>
              </a:rPr>
              <a:t>_</a:t>
            </a:r>
            <a:r>
              <a:rPr lang="en-US" dirty="0">
                <a:ea typeface="+mn-lt"/>
                <a:cs typeface="+mn-lt"/>
              </a:rPr>
              <a:t>student</a:t>
            </a:r>
            <a:r>
              <a:rPr lang="ru-RU" dirty="0">
                <a:ea typeface="+mn-lt"/>
                <a:cs typeface="+mn-lt"/>
              </a:rPr>
              <a:t>, 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   </a:t>
            </a:r>
            <a:r>
              <a:rPr lang="en-US" dirty="0" err="1">
                <a:ea typeface="+mn-lt"/>
                <a:cs typeface="+mn-lt"/>
              </a:rPr>
              <a:t>s.second_name_student</a:t>
            </a:r>
            <a:r>
              <a:rPr lang="en-US" dirty="0">
                <a:ea typeface="+mn-lt"/>
                <a:cs typeface="+mn-lt"/>
              </a:rPr>
              <a:t>,</a:t>
            </a:r>
            <a:endParaRPr lang="ru-RU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 (SELECT AVG(</a:t>
            </a:r>
            <a:r>
              <a:rPr lang="en-US" dirty="0" err="1">
                <a:ea typeface="+mn-lt"/>
                <a:cs typeface="+mn-lt"/>
              </a:rPr>
              <a:t>m.score_mark</a:t>
            </a:r>
            <a:r>
              <a:rPr lang="en-US" dirty="0">
                <a:ea typeface="+mn-lt"/>
                <a:cs typeface="+mn-lt"/>
              </a:rPr>
              <a:t>) </a:t>
            </a:r>
            <a:endParaRPr lang="ru-RU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 FROM mark m</a:t>
            </a:r>
            <a:endParaRPr lang="ru-RU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     WHERE </a:t>
            </a:r>
            <a:r>
              <a:rPr lang="en-US" dirty="0" err="1">
                <a:ea typeface="+mn-lt"/>
                <a:cs typeface="+mn-lt"/>
              </a:rPr>
              <a:t>m.id_num_student</a:t>
            </a:r>
            <a:r>
              <a:rPr lang="en-US" dirty="0">
                <a:ea typeface="+mn-lt"/>
                <a:cs typeface="+mn-lt"/>
              </a:rPr>
              <a:t> = 1220060404) AS </a:t>
            </a:r>
            <a:r>
              <a:rPr lang="en-US" dirty="0" err="1">
                <a:ea typeface="+mn-lt"/>
                <a:cs typeface="+mn-lt"/>
              </a:rPr>
              <a:t>avg_mark</a:t>
            </a:r>
            <a:endParaRPr lang="ru-RU" dirty="0" err="1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FROM student s</a:t>
            </a:r>
            <a:endParaRPr lang="ru-RU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WHERE </a:t>
            </a:r>
            <a:r>
              <a:rPr lang="en-US" dirty="0" err="1">
                <a:ea typeface="+mn-lt"/>
                <a:cs typeface="+mn-lt"/>
              </a:rPr>
              <a:t>id_num_student</a:t>
            </a:r>
            <a:r>
              <a:rPr lang="en-US" dirty="0">
                <a:ea typeface="+mn-lt"/>
                <a:cs typeface="+mn-lt"/>
              </a:rPr>
              <a:t> = 1220060404;</a:t>
            </a:r>
            <a:endParaRPr lang="ru-RU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16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B55FE-078B-5CC9-331F-F7978D8E1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 выполнения в pgAdmin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4237F9-F234-D991-F8F8-10603AE7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19" y="3980169"/>
            <a:ext cx="6387962" cy="8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8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6566C-407C-6090-395C-945C4DC6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7D1D8-3F12-8EED-99E6-823F5520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Примеры запросов к БД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BF25-D798-B4EF-296A-2F2C69B0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SELECT m.*, </a:t>
            </a:r>
            <a:r>
              <a:rPr lang="ru-RU" dirty="0" err="1">
                <a:ea typeface="+mn-lt"/>
                <a:cs typeface="+mn-lt"/>
              </a:rPr>
              <a:t>s.surname_student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s.first_name_student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s.second_name_student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s.name_group</a:t>
            </a:r>
            <a:r>
              <a:rPr lang="ru-RU" dirty="0">
                <a:ea typeface="+mn-lt"/>
                <a:cs typeface="+mn-lt"/>
              </a:rPr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FROM </a:t>
            </a:r>
            <a:r>
              <a:rPr lang="ru-RU" dirty="0" err="1">
                <a:ea typeface="+mn-lt"/>
                <a:cs typeface="+mn-lt"/>
              </a:rPr>
              <a:t>mark</a:t>
            </a:r>
            <a:r>
              <a:rPr lang="ru-RU" dirty="0">
                <a:ea typeface="+mn-lt"/>
                <a:cs typeface="+mn-lt"/>
              </a:rPr>
              <a:t> m</a:t>
            </a:r>
            <a:endParaRPr lang="ru-RU" dirty="0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LEFT JOIN </a:t>
            </a:r>
            <a:r>
              <a:rPr lang="ru-RU" dirty="0" err="1">
                <a:ea typeface="+mn-lt"/>
                <a:cs typeface="+mn-lt"/>
              </a:rPr>
              <a:t>student</a:t>
            </a:r>
            <a:r>
              <a:rPr lang="ru-RU" dirty="0">
                <a:ea typeface="+mn-lt"/>
                <a:cs typeface="+mn-lt"/>
              </a:rPr>
              <a:t> s ON </a:t>
            </a:r>
            <a:r>
              <a:rPr lang="ru-RU" dirty="0" err="1">
                <a:ea typeface="+mn-lt"/>
                <a:cs typeface="+mn-lt"/>
              </a:rPr>
              <a:t>m.id_num_student</a:t>
            </a:r>
            <a:r>
              <a:rPr lang="ru-RU" dirty="0">
                <a:ea typeface="+mn-lt"/>
                <a:cs typeface="+mn-lt"/>
              </a:rPr>
              <a:t> = </a:t>
            </a:r>
            <a:r>
              <a:rPr lang="ru-RU" dirty="0" err="1">
                <a:ea typeface="+mn-lt"/>
                <a:cs typeface="+mn-lt"/>
              </a:rPr>
              <a:t>s.id_num_student</a:t>
            </a:r>
            <a:endParaRPr lang="ru-RU" dirty="0" err="1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WHERE 1=1  AND </a:t>
            </a:r>
            <a:r>
              <a:rPr lang="ru-RU" dirty="0" err="1">
                <a:ea typeface="+mn-lt"/>
                <a:cs typeface="+mn-lt"/>
              </a:rPr>
              <a:t>m.name_semester</a:t>
            </a:r>
            <a:r>
              <a:rPr lang="ru-RU" dirty="0">
                <a:ea typeface="+mn-lt"/>
                <a:cs typeface="+mn-lt"/>
              </a:rPr>
              <a:t> ILIKE '2023О' AND </a:t>
            </a:r>
            <a:r>
              <a:rPr lang="ru-RU" dirty="0" err="1">
                <a:ea typeface="+mn-lt"/>
                <a:cs typeface="+mn-lt"/>
              </a:rPr>
              <a:t>m.type_mark</a:t>
            </a:r>
            <a:r>
              <a:rPr lang="ru-RU" dirty="0">
                <a:ea typeface="+mn-lt"/>
                <a:cs typeface="+mn-lt"/>
              </a:rPr>
              <a:t> ILIKE 'Удов' AND </a:t>
            </a:r>
            <a:r>
              <a:rPr lang="ru-RU" dirty="0" err="1">
                <a:ea typeface="+mn-lt"/>
                <a:cs typeface="+mn-lt"/>
              </a:rPr>
              <a:t>m.lesson_name_mark</a:t>
            </a:r>
            <a:r>
              <a:rPr lang="ru-RU" dirty="0">
                <a:ea typeface="+mn-lt"/>
                <a:cs typeface="+mn-lt"/>
              </a:rPr>
              <a:t> ILIKE 'Базы' AND </a:t>
            </a:r>
            <a:r>
              <a:rPr lang="ru-RU" dirty="0" err="1">
                <a:ea typeface="+mn-lt"/>
                <a:cs typeface="+mn-lt"/>
              </a:rPr>
              <a:t>s.name_group</a:t>
            </a:r>
            <a:r>
              <a:rPr lang="ru-RU" dirty="0">
                <a:ea typeface="+mn-lt"/>
                <a:cs typeface="+mn-lt"/>
              </a:rPr>
              <a:t> ILIKE 'ПИ-22-1' ORDER BY </a:t>
            </a:r>
            <a:r>
              <a:rPr lang="ru-RU" dirty="0" err="1">
                <a:ea typeface="+mn-lt"/>
                <a:cs typeface="+mn-lt"/>
              </a:rPr>
              <a:t>s.second_name_student</a:t>
            </a:r>
            <a:r>
              <a:rPr lang="ru-RU" dirty="0">
                <a:ea typeface="+mn-lt"/>
                <a:cs typeface="+mn-lt"/>
              </a:rPr>
              <a:t> DESC LIMIT 10 OFFSET 0</a:t>
            </a:r>
            <a:endParaRPr lang="ru-RU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13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97463-AADB-2778-8743-C4EC1A376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Результат выполнения в Web приложении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A87B32-25D0-681B-0845-7FDB0345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" y="3029575"/>
            <a:ext cx="10868939" cy="3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520E3-8A19-F4F3-CD4F-9B79F733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3800">
                <a:ea typeface="+mj-lt"/>
                <a:cs typeface="+mj-lt"/>
              </a:rPr>
              <a:t>Блок-схема алгоритма хранимой процедуры </a:t>
            </a:r>
            <a:endParaRPr lang="ru-RU" sz="38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Изображение выглядит как текс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22EADF-7047-FD21-C1FF-DCA25C4C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34" y="640080"/>
            <a:ext cx="362559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E4C47-C690-F215-830F-D3BFB0D4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Архитектура информационной системы</a:t>
            </a:r>
          </a:p>
        </p:txBody>
      </p:sp>
      <p:pic>
        <p:nvPicPr>
          <p:cNvPr id="4" name="Content Placeholder 3" descr="Изображение выглядит как текст, диаграмма, линия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FDDEFC-7096-4696-1AA6-498B64E6F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2506295"/>
            <a:ext cx="10744200" cy="36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9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1214-BE1B-263D-1D16-2DF6028A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pic>
        <p:nvPicPr>
          <p:cNvPr id="4" name="Content Placeholder 3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CEC1E2-2B85-F8B2-0F53-25C02334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314556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28E1-4411-E469-C08C-74FD53FE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0923-D5A0-17A7-E854-14512FCA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Главная</a:t>
            </a:r>
            <a:endParaRPr lang="ru-RU" dirty="0"/>
          </a:p>
        </p:txBody>
      </p:sp>
      <p:pic>
        <p:nvPicPr>
          <p:cNvPr id="8" name="Content Placeholder 7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FABE20-C576-CE1A-A083-D42581C0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36"/>
          <a:stretch>
            <a:fillRect/>
          </a:stretch>
        </p:blipFill>
        <p:spPr>
          <a:xfrm>
            <a:off x="2614929" y="1825625"/>
            <a:ext cx="6862144" cy="4351338"/>
          </a:xfrm>
        </p:spPr>
      </p:pic>
    </p:spTree>
    <p:extLst>
      <p:ext uri="{BB962C8B-B14F-4D97-AF65-F5344CB8AC3E}">
        <p14:creationId xmlns:p14="http://schemas.microsoft.com/office/powerpoint/2010/main" val="315166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6D0CE-96B7-B1BF-C691-5FAC9063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5BE-3D44-70EF-64BE-75215D75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данными</a:t>
            </a:r>
          </a:p>
        </p:txBody>
      </p:sp>
      <p:pic>
        <p:nvPicPr>
          <p:cNvPr id="4" name="Content Placeholder 3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90040F-B8E9-07A0-5269-4C6B4855A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82941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6B3F-20A9-2191-CEF2-D8C9B0954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3766-30A7-D59C-06A0-483E7D5E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данными</a:t>
            </a:r>
          </a:p>
        </p:txBody>
      </p:sp>
      <p:pic>
        <p:nvPicPr>
          <p:cNvPr id="6" name="Content Placeholder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6DE707-F077-F60A-3F9D-2146BA29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33004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FCAC-2E26-7B01-510E-99F3D6F4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 sz="3400">
                <a:solidFill>
                  <a:srgbClr val="FFFFFF"/>
                </a:solidFill>
                <a:ea typeface="+mj-lt"/>
                <a:cs typeface="+mj-lt"/>
              </a:rPr>
              <a:t>Характеристика предметной области</a:t>
            </a:r>
            <a:endParaRPr lang="ru-RU" sz="3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01A82-FC48-46AE-DBD7-4E2F8065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Ключевые задачи:</a:t>
            </a:r>
            <a:endParaRPr lang="ru-RU"/>
          </a:p>
          <a:p>
            <a:r>
              <a:rPr lang="ru-RU">
                <a:ea typeface="+mn-lt"/>
                <a:cs typeface="+mn-lt"/>
              </a:rPr>
              <a:t>Автоматизация распределения стипендиального бюджета.</a:t>
            </a:r>
            <a:endParaRPr lang="ru-RU" dirty="0"/>
          </a:p>
          <a:p>
            <a:r>
              <a:rPr lang="ru-RU">
                <a:ea typeface="+mn-lt"/>
                <a:cs typeface="+mn-lt"/>
              </a:rPr>
              <a:t>Учёт успеваемости, достижений студентов и бюджетных лимитов.</a:t>
            </a:r>
            <a:endParaRPr lang="ru-RU" dirty="0"/>
          </a:p>
          <a:p>
            <a:r>
              <a:rPr lang="ru-RU">
                <a:ea typeface="+mn-lt"/>
                <a:cs typeface="+mn-lt"/>
              </a:rPr>
              <a:t>Поддержка взаимодействия между студентами, деканатом и бухгалтерией.</a:t>
            </a:r>
            <a:endParaRPr lang="ru-RU" dirty="0"/>
          </a:p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Проблемы без автоматизации:</a:t>
            </a:r>
            <a:endParaRPr lang="ru-RU" dirty="0"/>
          </a:p>
          <a:p>
            <a:r>
              <a:rPr lang="ru-RU">
                <a:ea typeface="+mn-lt"/>
                <a:cs typeface="+mn-lt"/>
              </a:rPr>
              <a:t>Трудоёмкий ручной расчёт стипендий.</a:t>
            </a:r>
            <a:endParaRPr lang="ru-RU" dirty="0"/>
          </a:p>
          <a:p>
            <a:r>
              <a:rPr lang="ru-RU">
                <a:ea typeface="+mn-lt"/>
                <a:cs typeface="+mn-lt"/>
              </a:rPr>
              <a:t>Риск ошибок при обработке данных.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431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347C1-CBAE-FDFB-D81C-B1107734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FFA1-B395-7402-B46E-06970985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Модальное окно создания/редактирования</a:t>
            </a:r>
          </a:p>
        </p:txBody>
      </p:sp>
      <p:pic>
        <p:nvPicPr>
          <p:cNvPr id="6" name="Content Placeholder 5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9629F1-FC9C-15F9-6750-4868289F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54994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C8C0-6EA4-A0F2-F07A-CBEA5EDB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Созданный отчет</a:t>
            </a:r>
          </a:p>
        </p:txBody>
      </p:sp>
      <p:pic>
        <p:nvPicPr>
          <p:cNvPr id="4" name="Content Placeholder 3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454C66-F922-3551-A255-4D2E55EB8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06" r="196"/>
          <a:stretch>
            <a:fillRect/>
          </a:stretch>
        </p:blipFill>
        <p:spPr>
          <a:xfrm>
            <a:off x="977830" y="2766027"/>
            <a:ext cx="10357634" cy="2470533"/>
          </a:xfrm>
        </p:spPr>
      </p:pic>
    </p:spTree>
    <p:extLst>
      <p:ext uri="{BB962C8B-B14F-4D97-AF65-F5344CB8AC3E}">
        <p14:creationId xmlns:p14="http://schemas.microsoft.com/office/powerpoint/2010/main" val="176908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5768D-69B2-CF69-85A1-E3FE674D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872E-51CD-EB52-E09A-F4CB3CAF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других пользователей</a:t>
            </a:r>
          </a:p>
        </p:txBody>
      </p:sp>
      <p:pic>
        <p:nvPicPr>
          <p:cNvPr id="4" name="Content Placeholder 3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5B246C-DB71-F7EF-680B-9A175E10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301080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71E7-EAC6-F981-5B7A-B9E30AE9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8420-506B-F016-4F27-E160D94F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Профиль студента</a:t>
            </a:r>
            <a:endParaRPr lang="ru-RU" dirty="0"/>
          </a:p>
        </p:txBody>
      </p:sp>
      <p:pic>
        <p:nvPicPr>
          <p:cNvPr id="4" name="Content Placeholder 3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806BBBB-8C7F-BE36-C1A5-B0E0D805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36"/>
          <a:stretch>
            <a:fillRect/>
          </a:stretch>
        </p:blipFill>
        <p:spPr>
          <a:xfrm>
            <a:off x="2614929" y="1825625"/>
            <a:ext cx="6862151" cy="4351338"/>
          </a:xfrm>
        </p:spPr>
      </p:pic>
    </p:spTree>
    <p:extLst>
      <p:ext uri="{BB962C8B-B14F-4D97-AF65-F5344CB8AC3E}">
        <p14:creationId xmlns:p14="http://schemas.microsoft.com/office/powerpoint/2010/main" val="405587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83B4-36A5-527C-5CA2-8C5115183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7295-0974-D7FE-0F19-1E7A1D7D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стипендий</a:t>
            </a:r>
          </a:p>
        </p:txBody>
      </p:sp>
      <p:pic>
        <p:nvPicPr>
          <p:cNvPr id="4" name="Content Placeholder 3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579D4B-061D-BC2A-C0D4-BF979A1D0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426077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AC1E-DE79-20BE-62EB-CBC2DEB1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EB93-527A-B412-0482-C14036F6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стипендий</a:t>
            </a:r>
          </a:p>
        </p:txBody>
      </p:sp>
      <p:pic>
        <p:nvPicPr>
          <p:cNvPr id="8" name="Content Placeholder 7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3A5FEB-4AF1-2AD8-CCAF-4756236E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1527068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B927-027E-43B1-5FB4-C91BDA92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2DB9-5DA5-70C1-228F-C637E912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стипендий</a:t>
            </a:r>
          </a:p>
        </p:txBody>
      </p:sp>
      <p:pic>
        <p:nvPicPr>
          <p:cNvPr id="6" name="Content Placeholder 5" descr="Изображение выглядит как текст, снимок экрана, число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D1342D-BB4D-916D-A1E2-BACB12F09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57"/>
          <a:stretch>
            <a:fillRect/>
          </a:stretch>
        </p:blipFill>
        <p:spPr>
          <a:xfrm>
            <a:off x="2614929" y="1825625"/>
            <a:ext cx="6874648" cy="4351338"/>
          </a:xfrm>
        </p:spPr>
      </p:pic>
    </p:spTree>
    <p:extLst>
      <p:ext uri="{BB962C8B-B14F-4D97-AF65-F5344CB8AC3E}">
        <p14:creationId xmlns:p14="http://schemas.microsoft.com/office/powerpoint/2010/main" val="362505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699D1-DF85-8E21-D38C-51216E77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Заключение 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C3A8-B628-1401-61E8-BC8E261B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200" dirty="0"/>
              <a:t>Результаты разработки:</a:t>
            </a:r>
          </a:p>
          <a:p>
            <a:pPr marL="514350" indent="-514350">
              <a:buAutoNum type="arabicPeriod"/>
            </a:pPr>
            <a:r>
              <a:rPr lang="ru-RU" sz="2200" dirty="0"/>
              <a:t>Сбор необходимой информации в  одном месте</a:t>
            </a:r>
          </a:p>
          <a:p>
            <a:pPr marL="514350" indent="-514350">
              <a:buAutoNum type="arabicPeriod"/>
            </a:pPr>
            <a:r>
              <a:rPr lang="ru-RU" sz="2200" dirty="0"/>
              <a:t>MVC-проект с поддержкой необходимых CRUD запросов</a:t>
            </a:r>
          </a:p>
          <a:p>
            <a:pPr marL="514350" indent="-514350">
              <a:buAutoNum type="arabicPeriod"/>
            </a:pPr>
            <a:r>
              <a:rPr lang="ru-RU" sz="2200" dirty="0"/>
              <a:t>Автоматизация расчёта стипендий</a:t>
            </a:r>
          </a:p>
          <a:p>
            <a:pPr marL="514350" indent="-514350">
              <a:buAutoNum type="arabicPeriod"/>
            </a:pPr>
            <a:r>
              <a:rPr lang="ru-RU" sz="2200" dirty="0"/>
              <a:t>Упрощение взаимодействия между участниками системы</a:t>
            </a:r>
          </a:p>
          <a:p>
            <a:pPr marL="0" indent="0">
              <a:buNone/>
            </a:pPr>
            <a:r>
              <a:rPr lang="ru-RU" sz="2200" dirty="0"/>
              <a:t>Перспективы:</a:t>
            </a:r>
          </a:p>
          <a:p>
            <a:pPr marL="514350" indent="-514350">
              <a:buAutoNum type="arabicPeriod"/>
            </a:pPr>
            <a:r>
              <a:rPr lang="ru-RU" sz="2200" dirty="0"/>
              <a:t>Интеграция 1С-Бухгалтерии</a:t>
            </a:r>
          </a:p>
          <a:p>
            <a:pPr marL="514350" indent="-514350">
              <a:buAutoNum type="arabicPeriod"/>
            </a:pPr>
            <a:r>
              <a:rPr lang="ru-RU" sz="2200" dirty="0"/>
              <a:t>Мобильное приложение</a:t>
            </a:r>
          </a:p>
          <a:p>
            <a:pPr marL="514350" indent="-514350">
              <a:buAutoNum type="arabicPeriod"/>
            </a:pPr>
            <a:r>
              <a:rPr lang="ru-RU" sz="2200" dirty="0"/>
              <a:t>Добавление чата для взаимодействия между участниками при необходимости корректировки неверных данных</a:t>
            </a:r>
          </a:p>
          <a:p>
            <a:pPr marL="514350" indent="-514350">
              <a:buAutoNum type="arabicPeriod"/>
            </a:pPr>
            <a:r>
              <a:rPr lang="ru-RU" sz="2200" dirty="0"/>
              <a:t>Доработка UI для различных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29020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92F7F-78BE-C4E7-2F7D-D3993959B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B086-D0A7-6992-6349-CC00C62B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Цель системы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DEDF-C8C3-BE14-6CC0-3FEE9DC8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>
                <a:ea typeface="+mn-lt"/>
                <a:cs typeface="+mn-lt"/>
              </a:rPr>
              <a:t>Оптимизация назначения стипендий и улучшение взаимодействия участников образовательного процесса.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48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7A3C9-0A4C-F0A5-5E6F-9EC9141D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ru-RU" sz="4800">
                <a:ea typeface="+mj-lt"/>
                <a:cs typeface="+mj-lt"/>
              </a:rPr>
              <a:t>Задачи системы</a:t>
            </a:r>
            <a:endParaRPr lang="ru-RU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D1D880A-C9D1-743D-552E-C4676802E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99194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04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158EF-E879-742E-5077-5653C3D1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3800">
                <a:ea typeface="+mj-lt"/>
                <a:cs typeface="+mj-lt"/>
              </a:rPr>
              <a:t>Диаграмма вариантов использования (UML)</a:t>
            </a:r>
            <a:endParaRPr lang="ru-RU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диаграмма, текст, рисунок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19555F-1C99-0B94-963B-6F736721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64" y="187377"/>
            <a:ext cx="4432416" cy="6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43AD-A69C-F5CB-356A-BB395E72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400">
                <a:ea typeface="+mj-lt"/>
                <a:cs typeface="+mj-lt"/>
              </a:rPr>
              <a:t>Модель бизнес-процесса (BPMN) </a:t>
            </a:r>
            <a:endParaRPr lang="ru-RU" sz="3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диаграмма, снимок экрана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F2522D-1F2D-7992-BA3B-A2539118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690" y="888445"/>
            <a:ext cx="7653228" cy="50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8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51A55-F183-3B2F-C2DA-08F3074E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400">
                <a:ea typeface="+mj-lt"/>
                <a:cs typeface="+mj-lt"/>
              </a:rPr>
              <a:t>ER-диаграмма концептуальной модели данных</a:t>
            </a:r>
            <a:endParaRPr lang="ru-RU" sz="3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снимок экрана, дисплей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507DBD-A801-5A0F-1649-F15D2557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00" y="1127783"/>
            <a:ext cx="9614441" cy="52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1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971F4-DDE2-A8AD-702F-AE4D7D19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800">
                <a:ea typeface="+mj-lt"/>
                <a:cs typeface="+mj-lt"/>
              </a:rPr>
              <a:t>Диаграмма логической модели данных</a:t>
            </a:r>
            <a:endParaRPr lang="ru-RU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CB0665-3F26-A178-7FE6-BBF00F4D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65" y="1277018"/>
            <a:ext cx="9277162" cy="53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E1796-E439-11A1-CCE9-B5CCF855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800">
                <a:ea typeface="+mj-lt"/>
                <a:cs typeface="+mj-lt"/>
              </a:rPr>
              <a:t>Диаграмма физической модели данных</a:t>
            </a:r>
            <a:endParaRPr lang="ru-RU" sz="38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BDBBB3-9B28-83F5-7BF0-8773A0DE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87" y="1131461"/>
            <a:ext cx="8002999" cy="5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411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Широкоэкранный</PresentationFormat>
  <Paragraphs>63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Тема Office</vt:lpstr>
      <vt:lpstr>Стипендиатус</vt:lpstr>
      <vt:lpstr>Характеристика предметной области</vt:lpstr>
      <vt:lpstr>Цель системы</vt:lpstr>
      <vt:lpstr>Задачи системы</vt:lpstr>
      <vt:lpstr>Диаграмма вариантов использования (UML)</vt:lpstr>
      <vt:lpstr>Модель бизнес-процесса (BPMN) </vt:lpstr>
      <vt:lpstr>ER-диаграмма концептуальной модели данных</vt:lpstr>
      <vt:lpstr>Диаграмма логической модели данных</vt:lpstr>
      <vt:lpstr>Диаграмма физической модели данных</vt:lpstr>
      <vt:lpstr>Примеры запросов к БД</vt:lpstr>
      <vt:lpstr>Результат выполнения в pgAdmin</vt:lpstr>
      <vt:lpstr>Примеры запросов к БД</vt:lpstr>
      <vt:lpstr>Результат выполнения в Web приложении</vt:lpstr>
      <vt:lpstr>Блок-схема алгоритма хранимой процедуры </vt:lpstr>
      <vt:lpstr>Архитектура информационной системы</vt:lpstr>
      <vt:lpstr>Авторизация</vt:lpstr>
      <vt:lpstr>Главная</vt:lpstr>
      <vt:lpstr>Работа с данными</vt:lpstr>
      <vt:lpstr>Работа с данными</vt:lpstr>
      <vt:lpstr>Модальное окно создания/редактирования</vt:lpstr>
      <vt:lpstr>Созданный отчет</vt:lpstr>
      <vt:lpstr>Профиль других пользователей</vt:lpstr>
      <vt:lpstr>Профиль студента</vt:lpstr>
      <vt:lpstr>Расчет стипендий</vt:lpstr>
      <vt:lpstr>Расчет стипендий</vt:lpstr>
      <vt:lpstr>Расчет стипендий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николай насонов</cp:lastModifiedBy>
  <cp:revision>280</cp:revision>
  <dcterms:created xsi:type="dcterms:W3CDTF">2025-05-29T06:25:51Z</dcterms:created>
  <dcterms:modified xsi:type="dcterms:W3CDTF">2025-05-29T11:22:02Z</dcterms:modified>
</cp:coreProperties>
</file>